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19"/>
  </p:notesMasterIdLst>
  <p:sldIdLst>
    <p:sldId id="557" r:id="rId4"/>
    <p:sldId id="510" r:id="rId5"/>
    <p:sldId id="517" r:id="rId6"/>
    <p:sldId id="544" r:id="rId7"/>
    <p:sldId id="549" r:id="rId8"/>
    <p:sldId id="550" r:id="rId9"/>
    <p:sldId id="551" r:id="rId10"/>
    <p:sldId id="552" r:id="rId11"/>
    <p:sldId id="553" r:id="rId12"/>
    <p:sldId id="554" r:id="rId13"/>
    <p:sldId id="555" r:id="rId14"/>
    <p:sldId id="556" r:id="rId15"/>
    <p:sldId id="507" r:id="rId16"/>
    <p:sldId id="501" r:id="rId17"/>
    <p:sldId id="558" r:id="rId18"/>
  </p:sldIdLst>
  <p:sldSz cx="9144000" cy="5143500" type="screen16x9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Microsoft JhengHei" pitchFamily="34" charset="-120"/>
      <p:regular r:id="rId24"/>
      <p:bold r:id="rId25"/>
    </p:embeddedFont>
    <p:embeddedFont>
      <p:font typeface="黑体" pitchFamily="49" charset="-122"/>
      <p:regular r:id="rId26"/>
    </p:embeddedFont>
    <p:embeddedFont>
      <p:font typeface="幼圆" pitchFamily="49" charset="-122"/>
      <p:regular r:id="rId27"/>
    </p:embeddedFont>
    <p:embeddedFont>
      <p:font typeface="楷体" pitchFamily="49" charset="-122"/>
      <p:regular r:id="rId28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968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3618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09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81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48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53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52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9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23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15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2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306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5658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787283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8949803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8320575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309512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641953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9143403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044661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4051367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0546542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03748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45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60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39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56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1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30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52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65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25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37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59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59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482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29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04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33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76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3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22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98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9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04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83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628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49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012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88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88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74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33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36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7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09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847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34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06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00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56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52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012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83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6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78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00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66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44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3303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98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9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33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02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37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7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11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1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99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29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4220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09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9693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00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55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608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7628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94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9234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1895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497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109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33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387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145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05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19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33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68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4418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98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02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36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37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1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09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84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31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00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542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1522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912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162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91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08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67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93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47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752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51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50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275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83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45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82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75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47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18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58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63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42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24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1957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564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四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85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1957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564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四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98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4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5.png"/><Relationship Id="rId5" Type="http://schemas.openxmlformats.org/officeDocument/2006/relationships/slide" Target="slide14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四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折线统计图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4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1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720097" y="3272570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829813" y="3437607"/>
            <a:ext cx="7106349" cy="1138433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答：上海市的最高月平均气温在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月，悉尼市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的最高月平均气温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月；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上海市的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最低月平均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气温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，悉尼市的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最低月平均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气温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4" y="1995686"/>
            <a:ext cx="1101166" cy="1578048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r="5423"/>
          <a:stretch/>
        </p:blipFill>
        <p:spPr bwMode="auto">
          <a:xfrm>
            <a:off x="195774" y="846264"/>
            <a:ext cx="4520242" cy="100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11" y="411510"/>
            <a:ext cx="4183360" cy="249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87" y="432940"/>
            <a:ext cx="4435530" cy="246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919" y="814411"/>
            <a:ext cx="4156585" cy="211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1014581" y="2211710"/>
            <a:ext cx="4200275" cy="1080120"/>
          </a:xfrm>
          <a:prstGeom prst="wedgeRoundRectCallout">
            <a:avLst>
              <a:gd name="adj1" fmla="val -55604"/>
              <a:gd name="adj2" fmla="val -2891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）这两个城市的最高月平均气温分别出现在几月份？最低呢？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127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96932" y="3266328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134466" y="3507853"/>
            <a:ext cx="6262466" cy="576065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这两个城市的冬季和夏季是否正好相反？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1068163" y="2211710"/>
            <a:ext cx="2999781" cy="792088"/>
          </a:xfrm>
          <a:prstGeom prst="wedgeRoundRectCallout">
            <a:avLst>
              <a:gd name="adj1" fmla="val -55933"/>
              <a:gd name="adj2" fmla="val -3065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）你还能提出什么问题？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15" y="2067694"/>
            <a:ext cx="1101166" cy="1578048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r="5423"/>
          <a:stretch/>
        </p:blipFill>
        <p:spPr bwMode="auto">
          <a:xfrm>
            <a:off x="195774" y="846264"/>
            <a:ext cx="4520242" cy="100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11" y="411510"/>
            <a:ext cx="4183360" cy="249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87" y="432940"/>
            <a:ext cx="4435530" cy="246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919" y="814411"/>
            <a:ext cx="4156585" cy="211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30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1855395" y="1275606"/>
            <a:ext cx="5884957" cy="2736304"/>
          </a:xfrm>
          <a:prstGeom prst="wedgeRoundRectCallout">
            <a:avLst>
              <a:gd name="adj1" fmla="val -54106"/>
              <a:gd name="adj2" fmla="val 2903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   一年中，上海和悉尼的气温变化趋势为什么大不相同呢？这与上海和悉尼在地球上所处的位置有关。上海位于北半球，悉尼位于南半球。每年的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日前后至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日前后，太阳直射区域在北半球，其他时间太阳直射区域在南半球，所以上海的夏季和冬季与悉尼正好相反。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1510"/>
            <a:ext cx="25146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55726"/>
            <a:ext cx="1305727" cy="187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851670"/>
            <a:ext cx="696456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如果需要知道数据的大小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，折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线统计图和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统计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哪个好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都可以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73436" y="2643758"/>
            <a:ext cx="69389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如果需要知道数据的变化情况，比较不同数据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之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间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的差异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，折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线统计图和统计表哪个好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折线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统计图更便于看出数据的变化情况，复式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折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线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统计图还便于看出不同数据之间的差异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790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1854937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47664" y="1059582"/>
            <a:ext cx="500404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折线统计图是怎样表示数据的？</a:t>
            </a:r>
          </a:p>
        </p:txBody>
      </p:sp>
      <p:sp>
        <p:nvSpPr>
          <p:cNvPr id="28" name="圆角矩形标注 27"/>
          <p:cNvSpPr/>
          <p:nvPr/>
        </p:nvSpPr>
        <p:spPr>
          <a:xfrm>
            <a:off x="2160240" y="1635646"/>
            <a:ext cx="5292080" cy="792088"/>
          </a:xfrm>
          <a:prstGeom prst="wedgeRoundRectCallout">
            <a:avLst>
              <a:gd name="adj1" fmla="val 52949"/>
              <a:gd name="adj2" fmla="val 5260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用点确定每个数据的位置，用一条折线表示数据的变化情况。</a:t>
            </a:r>
          </a:p>
        </p:txBody>
      </p:sp>
      <p:sp>
        <p:nvSpPr>
          <p:cNvPr id="29" name="圆角矩形标注 28"/>
          <p:cNvSpPr/>
          <p:nvPr/>
        </p:nvSpPr>
        <p:spPr>
          <a:xfrm>
            <a:off x="1907704" y="2611960"/>
            <a:ext cx="5292080" cy="495514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折线统计图和统计表相比有什么优点？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1733126" y="3266312"/>
            <a:ext cx="6100926" cy="1252853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en-US" altLang="zh-CN" sz="20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折线统计图不仅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可以反映数据的多少，还能直接看出数据的变化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情况，复式折线统计图还便于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比较不同数据之间的差异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33764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7564" y="48094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5576" y="1340881"/>
            <a:ext cx="2088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+18-25=43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07903" y="1275606"/>
            <a:ext cx="2160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7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+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1.21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3608" y="1750045"/>
            <a:ext cx="2484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：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=43+25-18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91880" y="1707654"/>
            <a:ext cx="2720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11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1.21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91680" y="2257478"/>
            <a:ext cx="936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=50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27984" y="2139702"/>
            <a:ext cx="1841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=0.11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69260" y="1275606"/>
            <a:ext cx="252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0.7×5+5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=9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84168" y="1779662"/>
            <a:ext cx="226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3.5+5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=9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488323" y="2686149"/>
            <a:ext cx="955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=1.1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09408" y="2211710"/>
            <a:ext cx="1151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=5.5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6" grpId="0"/>
      <p:bldP spid="38" grpId="0"/>
      <p:bldP spid="40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718315" y="3579862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44" y="1287736"/>
            <a:ext cx="5859760" cy="22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277782" y="3651870"/>
            <a:ext cx="6514366" cy="1152128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答：这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家商场去年销售的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电冰箱十月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最多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，十二月最少。销售量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100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台以上的月份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有：一月、二月、五月、六月、七月、八月、十月。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3568" y="915566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城南家电商去年各月销售电冰箱的情况如下图：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323528" y="1347614"/>
            <a:ext cx="3096344" cy="1944216"/>
          </a:xfrm>
          <a:prstGeom prst="wedgeRoundRectCallout">
            <a:avLst>
              <a:gd name="adj1" fmla="val -32498"/>
              <a:gd name="adj2" fmla="val 6162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）这家商场去年销售的电冰箱哪个月最多，哪个月最少？销售量在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台以上的月份有哪些？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2" y="3291830"/>
            <a:ext cx="980379" cy="148033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019257" y="3407171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44" y="890837"/>
            <a:ext cx="5859760" cy="22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403648" y="3252713"/>
            <a:ext cx="5615609" cy="1524764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电冰箱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销量增长最快的是五月，下降最快的是十一月。上升或下降的原因可能与全国性节日有关，但也不排除可能存在的其他原因。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558" y="41151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城南家电商去年各月销售电冰箱的情况如下图：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343414" y="1058404"/>
            <a:ext cx="3096344" cy="1513346"/>
          </a:xfrm>
          <a:prstGeom prst="wedgeRoundRectCallout">
            <a:avLst>
              <a:gd name="adj1" fmla="val -32498"/>
              <a:gd name="adj2" fmla="val 6162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）电冰箱的销量哪个月增长最快，哪个月下降最快？你能试着解释原因吗？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70" y="2683557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7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876256" y="3291830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744" y="855688"/>
            <a:ext cx="5859760" cy="22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259632" y="3291830"/>
            <a:ext cx="5615609" cy="1427810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电冰箱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销量高低除了与全国性节日有关，可能还与季节有关，六月、七月、八月销量均超过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台，可能是这几个月气温较高，需求增加。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5536" y="41151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城南家电商去年各月销售电冰箱的情况如下图：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323528" y="1059582"/>
            <a:ext cx="2880320" cy="1080120"/>
          </a:xfrm>
          <a:prstGeom prst="wedgeRoundRectCallout">
            <a:avLst>
              <a:gd name="adj1" fmla="val -32498"/>
              <a:gd name="adj2" fmla="val 6162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）从图中你还能想到什么？与同学交流。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3" y="2217738"/>
            <a:ext cx="1101166" cy="15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07288" y="3292443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53433"/>
            <a:ext cx="4936604" cy="233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691679" y="3507853"/>
            <a:ext cx="5615609" cy="790531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甲飞机飞行了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秒，乙飞机飞行了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秒。乙飞机飞行的时间长一些。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920" y="411510"/>
            <a:ext cx="8683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下面是两架模型飞机在一次飞行中飞行时间和高度的记录。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611560" y="974396"/>
            <a:ext cx="2880320" cy="1453337"/>
          </a:xfrm>
          <a:prstGeom prst="wedgeRoundRectCallout">
            <a:avLst>
              <a:gd name="adj1" fmla="val -32498"/>
              <a:gd name="adj2" fmla="val 6162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）这两架飞机各飞行了多少秒？哪一架飞机飞行的时间长一些？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03419"/>
            <a:ext cx="1101166" cy="15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24476" y="3420800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874" y="937019"/>
            <a:ext cx="4936604" cy="233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763688" y="3435846"/>
            <a:ext cx="5615609" cy="1100340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起飞后第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秒甲飞机的高度是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米，乙飞机的高度是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米。第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秒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两架飞机处于同一高度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2511" y="411510"/>
            <a:ext cx="8569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下面是两架模型飞机在一次飞行中飞行时间和高度的记录。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圆角矩形标注 32"/>
          <p:cNvSpPr>
            <a:spLocks noChangeArrowheads="1"/>
          </p:cNvSpPr>
          <p:nvPr/>
        </p:nvSpPr>
        <p:spPr bwMode="auto">
          <a:xfrm>
            <a:off x="322511" y="943000"/>
            <a:ext cx="3456384" cy="1844774"/>
          </a:xfrm>
          <a:prstGeom prst="wedgeRoundRectCallout">
            <a:avLst>
              <a:gd name="adj1" fmla="val -32498"/>
              <a:gd name="adj2" fmla="val 6162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）从图上看，起飞后第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秒甲飞机的高度是多少米？乙飞机的高度呢？第几秒两架飞机处于同一高度？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11" y="2859782"/>
            <a:ext cx="1101166" cy="157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2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725082" y="483518"/>
            <a:ext cx="7261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我国上海市和澳大利亚悉尼市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2011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年各月平均气温如下表。根据表中的数据，完成下面的折线统计图。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11" y="1570860"/>
            <a:ext cx="4183360" cy="249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r="5423"/>
          <a:stretch/>
        </p:blipFill>
        <p:spPr bwMode="auto">
          <a:xfrm>
            <a:off x="195774" y="2214416"/>
            <a:ext cx="4520242" cy="100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887" y="1592290"/>
            <a:ext cx="4435530" cy="246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919" y="1973761"/>
            <a:ext cx="4156585" cy="211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7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772</Words>
  <Application>Microsoft Office PowerPoint</Application>
  <PresentationFormat>全屏显示(16:9)</PresentationFormat>
  <Paragraphs>60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Calibri</vt:lpstr>
      <vt:lpstr>Microsoft JhengHei</vt:lpstr>
      <vt:lpstr>黑体</vt:lpstr>
      <vt:lpstr>幼圆</vt:lpstr>
      <vt:lpstr>楷体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2019-10-14T05:44:06Z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